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488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Relationship Id="rId9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5/19/2011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5/19/2011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5/19/2011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5/19/2011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5/19/2011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5/19/2011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5/19/2011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5/19/2011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5/19/2011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5/19/2011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5/19/2011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5/19/2011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oleObject" Target="../embeddings/oleObject10.bin"/><Relationship Id="rId3" Type="http://schemas.openxmlformats.org/officeDocument/2006/relationships/image" Target="../media/image2.png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584200" y="2843213"/>
            <a:ext cx="6237605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6000" dirty="0" smtClean="0">
                <a:latin typeface="Berlin Sans FB" pitchFamily="34" charset="0"/>
              </a:rPr>
              <a:t>GCSE Mathematics</a:t>
            </a:r>
            <a:endParaRPr lang="en-GB" sz="6000" dirty="0">
              <a:latin typeface="Berlin Sans FB" pitchFamily="34" charset="0"/>
            </a:endParaRPr>
          </a:p>
          <a:p>
            <a:r>
              <a:rPr lang="en-GB" sz="6000" dirty="0" smtClean="0">
                <a:latin typeface="Berlin Sans FB" pitchFamily="34" charset="0"/>
              </a:rPr>
              <a:t>Problem Solving</a:t>
            </a:r>
            <a:endParaRPr lang="en-GB" sz="6000" dirty="0">
              <a:latin typeface="Berlin Sans FB" pitchFamily="34" charset="0"/>
            </a:endParaRPr>
          </a:p>
          <a:p>
            <a:endParaRPr lang="en-GB" sz="4400" dirty="0">
              <a:latin typeface="Berlin Sans FB" pitchFamily="34" charset="0"/>
            </a:endParaRPr>
          </a:p>
          <a:p>
            <a:r>
              <a:rPr lang="en-GB" sz="4400" dirty="0" smtClean="0">
                <a:latin typeface="Berlin Sans FB" pitchFamily="34" charset="0"/>
              </a:rPr>
              <a:t>Shape and Measure</a:t>
            </a:r>
            <a:endParaRPr lang="en-GB" sz="4400" dirty="0">
              <a:latin typeface="Berlin Sans FB" pitchFamily="34" charset="0"/>
            </a:endParaRPr>
          </a:p>
          <a:p>
            <a:r>
              <a:rPr lang="en-GB" sz="4400" dirty="0" smtClean="0">
                <a:latin typeface="Berlin Sans FB" pitchFamily="34" charset="0"/>
              </a:rPr>
              <a:t>Higher </a:t>
            </a:r>
            <a:r>
              <a:rPr lang="en-GB" sz="4400" dirty="0" smtClean="0">
                <a:latin typeface="Berlin Sans FB" pitchFamily="34" charset="0"/>
              </a:rPr>
              <a:t>Tier</a:t>
            </a:r>
            <a:endParaRPr lang="en-GB" sz="4400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719137" y="357166"/>
            <a:ext cx="84248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000" dirty="0" smtClean="0">
                <a:solidFill>
                  <a:srgbClr val="000000"/>
                </a:solidFill>
                <a:latin typeface="Berlin Sans FB" pitchFamily="34" charset="0"/>
              </a:rPr>
              <a:t>Prove that these are similar triangles.</a:t>
            </a:r>
            <a:endParaRPr lang="en-GB" sz="3200" dirty="0">
              <a:latin typeface="Berlin Sans FB" pitchFamily="34" charset="0"/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643063" y="4117975"/>
            <a:ext cx="7200900" cy="3030603"/>
            <a:chOff x="971600" y="3717032"/>
            <a:chExt cx="7200287" cy="3028594"/>
          </a:xfrm>
        </p:grpSpPr>
        <p:sp>
          <p:nvSpPr>
            <p:cNvPr id="13" name="Rectangle 2"/>
            <p:cNvSpPr/>
            <p:nvPr/>
          </p:nvSpPr>
          <p:spPr>
            <a:xfrm>
              <a:off x="971600" y="3717032"/>
              <a:ext cx="7200287" cy="2303522"/>
            </a:xfrm>
            <a:prstGeom prst="rect">
              <a:avLst/>
            </a:prstGeom>
            <a:noFill/>
            <a:ln>
              <a:solidFill>
                <a:srgbClr val="00A1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9226" name="TextBox 14"/>
            <p:cNvSpPr txBox="1">
              <a:spLocks noChangeArrowheads="1"/>
            </p:cNvSpPr>
            <p:nvPr/>
          </p:nvSpPr>
          <p:spPr bwMode="auto">
            <a:xfrm>
              <a:off x="1043608" y="3885201"/>
              <a:ext cx="6624736" cy="2860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	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Consider what would make these triangles similar.</a:t>
              </a: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	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Find the length of the missing sides, that is the longest side of both right angled triangles. </a:t>
              </a: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	</a:t>
              </a: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Find the scale factor</a:t>
              </a: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	</a:t>
              </a:r>
            </a:p>
          </p:txBody>
        </p:sp>
        <p:pic>
          <p:nvPicPr>
            <p:cNvPr id="9227" name="Picture 5" descr="C:\Documents and Settings\catrin.evans\Local Settings\Temporary Internet Files\Content.IE5\Z1RHAY8N\MC900442141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186177" y="5145113"/>
              <a:ext cx="940495" cy="934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500166" y="4143380"/>
            <a:ext cx="7415215" cy="2357454"/>
            <a:chOff x="1547013" y="2330192"/>
            <a:chExt cx="7201523" cy="2356642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1547013" y="2330192"/>
              <a:ext cx="7201523" cy="2356642"/>
              <a:chOff x="1691029" y="2330192"/>
              <a:chExt cx="7201523" cy="2356642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1691029" y="2330192"/>
                <a:ext cx="7201523" cy="2356642"/>
              </a:xfrm>
              <a:prstGeom prst="rect">
                <a:avLst/>
              </a:prstGeom>
              <a:solidFill>
                <a:srgbClr val="00A1DA"/>
              </a:solidFill>
              <a:ln>
                <a:solidFill>
                  <a:srgbClr val="00A1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9224" name="TextBox 3"/>
              <p:cNvSpPr txBox="1">
                <a:spLocks noChangeArrowheads="1"/>
              </p:cNvSpPr>
              <p:nvPr/>
            </p:nvSpPr>
            <p:spPr bwMode="auto">
              <a:xfrm>
                <a:off x="6200683" y="2830086"/>
                <a:ext cx="223438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400" dirty="0" smtClean="0">
                    <a:solidFill>
                      <a:schemeClr val="bg1"/>
                    </a:solidFill>
                    <a:latin typeface="Berlin Sans FB" pitchFamily="34" charset="0"/>
                  </a:rPr>
                  <a:t>Helping Hand</a:t>
                </a:r>
                <a:endParaRPr lang="en-GB" sz="2400" dirty="0">
                  <a:solidFill>
                    <a:schemeClr val="bg1"/>
                  </a:solidFill>
                  <a:latin typeface="Berlin Sans FB" pitchFamily="34" charset="0"/>
                </a:endParaRPr>
              </a:p>
            </p:txBody>
          </p:sp>
        </p:grpSp>
        <p:pic>
          <p:nvPicPr>
            <p:cNvPr id="9222" name="Picture 3" descr="C:\Documents and Settings\catrin.evans\Local Settings\Temporary Internet Files\Content.IE5\I5D0OWOK\MM900041058[1].gif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279079">
              <a:off x="7320832" y="3451874"/>
              <a:ext cx="1162050" cy="704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" name="Right Triangle 11"/>
          <p:cNvSpPr/>
          <p:nvPr/>
        </p:nvSpPr>
        <p:spPr>
          <a:xfrm>
            <a:off x="2143108" y="1500174"/>
            <a:ext cx="1440000" cy="10800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ight Triangle 13"/>
          <p:cNvSpPr/>
          <p:nvPr/>
        </p:nvSpPr>
        <p:spPr>
          <a:xfrm>
            <a:off x="5214942" y="1214422"/>
            <a:ext cx="2880000" cy="21600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1357290" y="192880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Berlin Sans FB" pitchFamily="34" charset="0"/>
              </a:rPr>
              <a:t>3cm</a:t>
            </a:r>
            <a:endParaRPr lang="en-GB" dirty="0">
              <a:latin typeface="Berlin Sans FB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00298" y="271462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4cm</a:t>
            </a:r>
            <a:endParaRPr lang="en-GB" dirty="0">
              <a:latin typeface="Berlin Sans FB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0" y="200024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6cm</a:t>
            </a:r>
            <a:endParaRPr lang="en-GB" dirty="0">
              <a:latin typeface="Berlin Sans FB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43636" y="335756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8cm</a:t>
            </a:r>
            <a:endParaRPr lang="en-GB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584200" y="933450"/>
            <a:ext cx="8559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sz="3600" u="sng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</p:txBody>
      </p:sp>
      <p:sp>
        <p:nvSpPr>
          <p:cNvPr id="13" name="Rectangle 2"/>
          <p:cNvSpPr/>
          <p:nvPr/>
        </p:nvSpPr>
        <p:spPr>
          <a:xfrm>
            <a:off x="755650" y="214289"/>
            <a:ext cx="1887524" cy="622323"/>
          </a:xfrm>
          <a:prstGeom prst="rect">
            <a:avLst/>
          </a:prstGeom>
          <a:solidFill>
            <a:srgbClr val="00A1DA"/>
          </a:solidFill>
          <a:ln>
            <a:solidFill>
              <a:srgbClr val="00A1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0244" name="Picture 5" descr="C:\Documents and Settings\catrin.evans\Local Settings\Temporary Internet Files\Content.IE5\Z1RHAY8N\MC900442141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58150" y="103188"/>
            <a:ext cx="941388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TextBox 11"/>
          <p:cNvSpPr txBox="1">
            <a:spLocks noChangeArrowheads="1"/>
          </p:cNvSpPr>
          <p:nvPr/>
        </p:nvSpPr>
        <p:spPr bwMode="auto">
          <a:xfrm>
            <a:off x="785786" y="142852"/>
            <a:ext cx="1928733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4500" dirty="0" smtClean="0">
                <a:latin typeface="Berlin Sans FB" pitchFamily="34" charset="0"/>
              </a:rPr>
              <a:t>Answer</a:t>
            </a:r>
            <a:endParaRPr lang="en-GB" sz="4500" dirty="0">
              <a:latin typeface="Berlin Sans FB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1472" y="1214422"/>
            <a:ext cx="742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Use Pythagoras’ theorem to find the length of the missing sides.  </a:t>
            </a:r>
            <a:endParaRPr lang="en-GB" dirty="0">
              <a:latin typeface="Berlin Sans FB" pitchFamily="34" charset="0"/>
            </a:endParaRPr>
          </a:p>
        </p:txBody>
      </p:sp>
      <p:sp>
        <p:nvSpPr>
          <p:cNvPr id="26" name="Right Triangle 25"/>
          <p:cNvSpPr/>
          <p:nvPr/>
        </p:nvSpPr>
        <p:spPr>
          <a:xfrm>
            <a:off x="1142976" y="1714488"/>
            <a:ext cx="1440000" cy="10800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1428728" y="285749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4cm</a:t>
            </a:r>
            <a:endParaRPr lang="en-GB" dirty="0">
              <a:latin typeface="Berlin Sans FB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57158" y="207167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Berlin Sans FB" pitchFamily="34" charset="0"/>
              </a:rPr>
              <a:t>3cm</a:t>
            </a:r>
            <a:endParaRPr lang="en-GB" dirty="0">
              <a:latin typeface="Berlin Sans FB" pitchFamily="34" charset="0"/>
            </a:endParaRPr>
          </a:p>
        </p:txBody>
      </p:sp>
      <p:sp>
        <p:nvSpPr>
          <p:cNvPr id="29" name="Right Triangle 28"/>
          <p:cNvSpPr/>
          <p:nvPr/>
        </p:nvSpPr>
        <p:spPr>
          <a:xfrm>
            <a:off x="1142976" y="3429000"/>
            <a:ext cx="2880000" cy="21600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2071670" y="571501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8cm</a:t>
            </a:r>
            <a:endParaRPr lang="en-GB" dirty="0">
              <a:latin typeface="Berlin Sans FB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57158" y="421481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6cm</a:t>
            </a:r>
            <a:endParaRPr lang="en-GB" dirty="0">
              <a:latin typeface="Berlin Sans FB" pitchFamily="34" charset="0"/>
            </a:endParaRPr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3571868" y="1571612"/>
          <a:ext cx="1357322" cy="361223"/>
        </p:xfrm>
        <a:graphic>
          <a:graphicData uri="http://schemas.openxmlformats.org/presentationml/2006/ole">
            <p:oleObj spid="_x0000_s1029" name="Equation" r:id="rId4" imgW="749160" imgH="203040" progId="Equation.3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3571868" y="1928802"/>
          <a:ext cx="1285884" cy="347822"/>
        </p:xfrm>
        <a:graphic>
          <a:graphicData uri="http://schemas.openxmlformats.org/presentationml/2006/ole">
            <p:oleObj spid="_x0000_s1030" name="Equation" r:id="rId5" imgW="736560" imgH="203040" progId="Equation.3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3643306" y="2285992"/>
          <a:ext cx="1143008" cy="346048"/>
        </p:xfrm>
        <a:graphic>
          <a:graphicData uri="http://schemas.openxmlformats.org/presentationml/2006/ole">
            <p:oleObj spid="_x0000_s1031" name="Equation" r:id="rId6" imgW="660240" imgH="203040" progId="Equation.3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3643306" y="2643182"/>
          <a:ext cx="928694" cy="401027"/>
        </p:xfrm>
        <a:graphic>
          <a:graphicData uri="http://schemas.openxmlformats.org/presentationml/2006/ole">
            <p:oleObj spid="_x0000_s1032" name="Equation" r:id="rId7" imgW="533160" imgH="228600" progId="Equation.3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3857620" y="3071810"/>
          <a:ext cx="607998" cy="309332"/>
        </p:xfrm>
        <a:graphic>
          <a:graphicData uri="http://schemas.openxmlformats.org/presentationml/2006/ole">
            <p:oleObj spid="_x0000_s1033" name="Equation" r:id="rId8" imgW="342720" imgH="177480" progId="Equation.3">
              <p:embed/>
            </p:oleObj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5643563" y="3357563"/>
          <a:ext cx="1428767" cy="388361"/>
        </p:xfrm>
        <a:graphic>
          <a:graphicData uri="http://schemas.openxmlformats.org/presentationml/2006/ole">
            <p:oleObj spid="_x0000_s1034" name="Equation" r:id="rId9" imgW="749160" imgH="203040" progId="Equation.3">
              <p:embed/>
            </p:oleObj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5643570" y="3786190"/>
          <a:ext cx="1433530" cy="387758"/>
        </p:xfrm>
        <a:graphic>
          <a:graphicData uri="http://schemas.openxmlformats.org/presentationml/2006/ole">
            <p:oleObj spid="_x0000_s1035" name="Equation" r:id="rId10" imgW="736560" imgH="203040" progId="Equation.3">
              <p:embed/>
            </p:oleObj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5715008" y="4214818"/>
          <a:ext cx="1303354" cy="346860"/>
        </p:xfrm>
        <a:graphic>
          <a:graphicData uri="http://schemas.openxmlformats.org/presentationml/2006/ole">
            <p:oleObj spid="_x0000_s1036" name="Equation" r:id="rId11" imgW="749160" imgH="203040" progId="Equation.3">
              <p:embed/>
            </p:oleObj>
          </a:graphicData>
        </a:graphic>
      </p:graphicFrame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5786446" y="4643446"/>
          <a:ext cx="1079516" cy="414360"/>
        </p:xfrm>
        <a:graphic>
          <a:graphicData uri="http://schemas.openxmlformats.org/presentationml/2006/ole">
            <p:oleObj spid="_x0000_s1037" name="Equation" r:id="rId12" imgW="596880" imgH="228600" progId="Equation.3">
              <p:embed/>
            </p:oleObj>
          </a:graphicData>
        </a:graphic>
      </p:graphicFrame>
      <p:graphicFrame>
        <p:nvGraphicFramePr>
          <p:cNvPr id="1038" name="Object 14"/>
          <p:cNvGraphicFramePr>
            <a:graphicFrameLocks noChangeAspect="1"/>
          </p:cNvGraphicFramePr>
          <p:nvPr/>
        </p:nvGraphicFramePr>
        <p:xfrm>
          <a:off x="6000760" y="5143512"/>
          <a:ext cx="733440" cy="317459"/>
        </p:xfrm>
        <a:graphic>
          <a:graphicData uri="http://schemas.openxmlformats.org/presentationml/2006/ole">
            <p:oleObj spid="_x0000_s1038" name="Equation" r:id="rId13" imgW="40608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584200" y="933450"/>
            <a:ext cx="8559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sz="3600" u="sng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</p:txBody>
      </p:sp>
      <p:sp>
        <p:nvSpPr>
          <p:cNvPr id="13" name="Rectangle 2"/>
          <p:cNvSpPr/>
          <p:nvPr/>
        </p:nvSpPr>
        <p:spPr>
          <a:xfrm>
            <a:off x="755650" y="188913"/>
            <a:ext cx="1958962" cy="647700"/>
          </a:xfrm>
          <a:prstGeom prst="rect">
            <a:avLst/>
          </a:prstGeom>
          <a:solidFill>
            <a:srgbClr val="00A1DA"/>
          </a:solidFill>
          <a:ln>
            <a:solidFill>
              <a:srgbClr val="00A1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0244" name="Picture 5" descr="C:\Documents and Settings\catrin.evans\Local Settings\Temporary Internet Files\Content.IE5\Z1RHAY8N\MC900442141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58150" y="103188"/>
            <a:ext cx="941388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TextBox 11"/>
          <p:cNvSpPr txBox="1">
            <a:spLocks noChangeArrowheads="1"/>
          </p:cNvSpPr>
          <p:nvPr/>
        </p:nvSpPr>
        <p:spPr bwMode="auto">
          <a:xfrm>
            <a:off x="785786" y="142852"/>
            <a:ext cx="1928826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4500" dirty="0" smtClean="0">
                <a:latin typeface="Berlin Sans FB" pitchFamily="34" charset="0"/>
              </a:rPr>
              <a:t>Answer</a:t>
            </a:r>
            <a:endParaRPr lang="en-GB" sz="4500" dirty="0">
              <a:latin typeface="Berlin Sans FB" pitchFamily="34" charset="0"/>
            </a:endParaRPr>
          </a:p>
        </p:txBody>
      </p:sp>
      <p:sp>
        <p:nvSpPr>
          <p:cNvPr id="23" name="Right Triangle 22"/>
          <p:cNvSpPr/>
          <p:nvPr/>
        </p:nvSpPr>
        <p:spPr>
          <a:xfrm>
            <a:off x="1357290" y="1285860"/>
            <a:ext cx="1440000" cy="10800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ight Triangle 23"/>
          <p:cNvSpPr/>
          <p:nvPr/>
        </p:nvSpPr>
        <p:spPr>
          <a:xfrm>
            <a:off x="5072066" y="1000108"/>
            <a:ext cx="2880000" cy="21600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1643042" y="235743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4cm</a:t>
            </a:r>
            <a:endParaRPr lang="en-GB" dirty="0">
              <a:latin typeface="Berlin Sans FB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42910" y="164305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Berlin Sans FB" pitchFamily="34" charset="0"/>
              </a:rPr>
              <a:t>3cm</a:t>
            </a:r>
            <a:endParaRPr lang="en-GB" dirty="0">
              <a:latin typeface="Berlin Sans FB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000760" y="321468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8cm</a:t>
            </a:r>
            <a:endParaRPr lang="en-GB" dirty="0">
              <a:latin typeface="Berlin Sans FB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429124" y="178592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6cm</a:t>
            </a:r>
            <a:endParaRPr lang="en-GB" dirty="0">
              <a:latin typeface="Berlin Sans FB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071670" y="150017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5cm</a:t>
            </a:r>
            <a:endParaRPr lang="en-GB" dirty="0">
              <a:latin typeface="Berlin Sans FB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357950" y="150017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10cm</a:t>
            </a:r>
            <a:endParaRPr lang="en-GB" dirty="0">
              <a:latin typeface="Berlin Sans FB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357290" y="3714752"/>
            <a:ext cx="6893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If the scale factors are the same then the triangles are similar.</a:t>
            </a:r>
            <a:endParaRPr lang="en-GB" dirty="0">
              <a:latin typeface="Berlin Sans FB" pitchFamily="34" charset="0"/>
            </a:endParaRPr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173896304"/>
              </p:ext>
            </p:extLst>
          </p:nvPr>
        </p:nvGraphicFramePr>
        <p:xfrm>
          <a:off x="3071802" y="4286256"/>
          <a:ext cx="2178200" cy="888196"/>
        </p:xfrm>
        <a:graphic>
          <a:graphicData uri="http://schemas.openxmlformats.org/presentationml/2006/ole">
            <p:oleObj spid="_x0000_s16396" name="Equation" r:id="rId4" imgW="711000" imgH="393480" progId="Equation.3">
              <p:embed/>
            </p:oleObj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439438849"/>
              </p:ext>
            </p:extLst>
          </p:nvPr>
        </p:nvGraphicFramePr>
        <p:xfrm>
          <a:off x="3357554" y="5357826"/>
          <a:ext cx="1790700" cy="373062"/>
        </p:xfrm>
        <a:graphic>
          <a:graphicData uri="http://schemas.openxmlformats.org/presentationml/2006/ole">
            <p:oleObj spid="_x0000_s16397" name="Equation" r:id="rId5" imgW="583920" imgH="164880" progId="Equation.3">
              <p:embed/>
            </p:oleObj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5286380" y="5643578"/>
            <a:ext cx="3528392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Each side has been enlarged by the same scale factor therefore they are similar triangles.</a:t>
            </a:r>
            <a:endParaRPr lang="en-GB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170</TotalTime>
  <Words>76</Words>
  <Application>Microsoft Office PowerPoint</Application>
  <PresentationFormat>On-screen Show 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Concourse</vt:lpstr>
      <vt:lpstr>Equation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galozc</dc:creator>
  <cp:lastModifiedBy>galozc</cp:lastModifiedBy>
  <cp:revision>18</cp:revision>
  <dcterms:created xsi:type="dcterms:W3CDTF">2011-02-03T11:08:00Z</dcterms:created>
  <dcterms:modified xsi:type="dcterms:W3CDTF">2011-05-19T11:17:14Z</dcterms:modified>
</cp:coreProperties>
</file>